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1" r:id="rId2"/>
    <p:sldId id="279" r:id="rId3"/>
    <p:sldId id="280" r:id="rId4"/>
    <p:sldId id="278" r:id="rId5"/>
    <p:sldId id="277" r:id="rId6"/>
    <p:sldId id="282" r:id="rId7"/>
    <p:sldId id="283" r:id="rId8"/>
    <p:sldId id="284" r:id="rId9"/>
    <p:sldId id="288" r:id="rId10"/>
    <p:sldId id="287" r:id="rId11"/>
    <p:sldId id="285" r:id="rId12"/>
    <p:sldId id="281" r:id="rId13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5E05"/>
    <a:srgbClr val="5F6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0" autoAdjust="0"/>
    <p:restoredTop sz="95529" autoAdjust="0"/>
  </p:normalViewPr>
  <p:slideViewPr>
    <p:cSldViewPr snapToGrid="0">
      <p:cViewPr>
        <p:scale>
          <a:sx n="100" d="100"/>
          <a:sy n="100" d="100"/>
        </p:scale>
        <p:origin x="-1944" y="-690"/>
      </p:cViewPr>
      <p:guideLst>
        <p:guide orient="horz" pos="2387"/>
        <p:guide orient="horz" pos="1023"/>
        <p:guide orient="horz" pos="3771"/>
        <p:guide orient="horz" pos="2075"/>
        <p:guide pos="5420"/>
        <p:guide pos="334"/>
        <p:guide pos="2710"/>
        <p:guide pos="304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3312" y="-90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19096-4D3F-4552-853F-AC41AB1AFD7C}" type="datetimeFigureOut">
              <a:rPr lang="en-NZ" smtClean="0"/>
              <a:pPr/>
              <a:t>1/04/2014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0B052-BDE3-4BE7-8F94-96B754E88661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0717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B506D-1502-4CB4-A613-8C3C48A4FAFF}" type="datetimeFigureOut">
              <a:rPr lang="en-NZ" smtClean="0"/>
              <a:pPr/>
              <a:t>1/04/2014</a:t>
            </a:fld>
            <a:endParaRPr lang="en-N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39CC1-9C7D-45EC-8061-681B836F137C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20494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000" y="921600"/>
            <a:ext cx="8082000" cy="1548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Slide layout </a:t>
            </a:r>
            <a:br>
              <a:rPr lang="en-US" dirty="0" smtClean="0"/>
            </a:br>
            <a:r>
              <a:rPr lang="en-US" dirty="0" smtClean="0"/>
              <a:t>Title – maximum three lines of text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000" y="2739600"/>
            <a:ext cx="8082250" cy="47141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2500" baseline="0">
                <a:solidFill>
                  <a:srgbClr val="5F655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– maximum one line of text</a:t>
            </a:r>
            <a:endParaRPr lang="en-NZ" dirty="0"/>
          </a:p>
        </p:txBody>
      </p:sp>
      <p:pic>
        <p:nvPicPr>
          <p:cNvPr id="10" name="Picture 9" descr="Sapere_RGB_l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07200" y="5666400"/>
            <a:ext cx="3287560" cy="100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536400" y="2747474"/>
            <a:ext cx="8071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36400" y="3211047"/>
            <a:ext cx="8071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ine_170mmx2mm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0" y="5385600"/>
            <a:ext cx="8078400" cy="1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522000" y="3402000"/>
            <a:ext cx="2329200" cy="262800"/>
          </a:xfrm>
        </p:spPr>
        <p:txBody>
          <a:bodyPr>
            <a:noAutofit/>
          </a:bodyPr>
          <a:lstStyle>
            <a:lvl1pPr>
              <a:buFontTx/>
              <a:buNone/>
              <a:defRPr lang="en-US" sz="1700" kern="1200" baseline="0" dirty="0" smtClean="0">
                <a:solidFill>
                  <a:srgbClr val="5F655C"/>
                </a:solidFill>
                <a:latin typeface="+mn-lt"/>
                <a:ea typeface="+mn-ea"/>
                <a:cs typeface="+mn-cs"/>
              </a:defRPr>
            </a:lvl1pPr>
            <a:lvl2pPr>
              <a:buFontTx/>
              <a:buNone/>
              <a:defRPr sz="1700" baseline="0">
                <a:solidFill>
                  <a:srgbClr val="5F655C"/>
                </a:solidFill>
              </a:defRPr>
            </a:lvl2pPr>
            <a:lvl3pPr>
              <a:buFontTx/>
              <a:buNone/>
              <a:defRPr sz="1700" baseline="0">
                <a:solidFill>
                  <a:srgbClr val="5F655C"/>
                </a:solidFill>
              </a:defRPr>
            </a:lvl3pPr>
            <a:lvl4pPr>
              <a:buFontTx/>
              <a:buNone/>
              <a:defRPr sz="1700" baseline="0">
                <a:solidFill>
                  <a:srgbClr val="5F655C"/>
                </a:solidFill>
              </a:defRPr>
            </a:lvl4pPr>
            <a:lvl5pPr>
              <a:buFontTx/>
              <a:buNone/>
              <a:defRPr sz="1700" baseline="0">
                <a:solidFill>
                  <a:srgbClr val="5F655C"/>
                </a:solidFill>
              </a:defRPr>
            </a:lvl5pPr>
          </a:lstStyle>
          <a:p>
            <a:pPr lvl="0"/>
            <a:r>
              <a:rPr lang="en-US" dirty="0" smtClean="0"/>
              <a:t>Date, eg Month Year</a:t>
            </a:r>
            <a:endParaRPr lang="en-N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– Title and Content, eg Table, Graph, SmartArt o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 Column – Title &amp; Content layout, Title max 2 lines (not for text &amp; bullets)</a:t>
            </a:r>
            <a:endParaRPr lang="en-NZ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514800" y="1624013"/>
            <a:ext cx="3762000" cy="4355586"/>
          </a:xfrm>
        </p:spPr>
        <p:txBody>
          <a:bodyPr>
            <a:noAutofit/>
          </a:bodyPr>
          <a:lstStyle>
            <a:lvl1pPr marL="0" indent="0">
              <a:defRPr/>
            </a:lvl1pPr>
          </a:lstStyle>
          <a:p>
            <a:pPr lvl="0"/>
            <a:r>
              <a:rPr lang="en-US" dirty="0" smtClean="0"/>
              <a:t>Click to add content</a:t>
            </a:r>
            <a:endParaRPr lang="en-NZ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4842000" y="1624013"/>
            <a:ext cx="3762000" cy="4355587"/>
          </a:xfrm>
        </p:spPr>
        <p:txBody>
          <a:bodyPr>
            <a:noAutofit/>
          </a:bodyPr>
          <a:lstStyle>
            <a:lvl1pPr marL="0" indent="0">
              <a:defRPr/>
            </a:lvl1pPr>
          </a:lstStyle>
          <a:p>
            <a:pPr lvl="0"/>
            <a:r>
              <a:rPr lang="en-US" dirty="0" smtClean="0"/>
              <a:t>Click to add content</a:t>
            </a:r>
            <a:endParaRPr lang="en-NZ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191" y="6401623"/>
            <a:ext cx="428249" cy="365125"/>
          </a:xfrm>
          <a:prstGeom prst="rect">
            <a:avLst/>
          </a:prstGeom>
        </p:spPr>
        <p:txBody>
          <a:bodyPr lIns="0" rIns="0"/>
          <a:lstStyle>
            <a:lvl1pPr algn="l">
              <a:defRPr>
                <a:solidFill>
                  <a:srgbClr val="5F655C"/>
                </a:solidFill>
              </a:defRPr>
            </a:lvl1pPr>
          </a:lstStyle>
          <a:p>
            <a:fld id="{49F29F99-31B2-48FE-B4D4-DBFDC64EEF7B}" type="slidenum">
              <a:rPr lang="en-NZ" smtClean="0"/>
              <a:pPr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2000" y="223200"/>
            <a:ext cx="8081398" cy="106035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90000"/>
              </a:lnSpc>
              <a:defRPr sz="3600" baseline="0"/>
            </a:lvl1pPr>
          </a:lstStyle>
          <a:p>
            <a:r>
              <a:rPr lang="en-US" dirty="0" smtClean="0"/>
              <a:t>Title Only layout</a:t>
            </a:r>
            <a:br>
              <a:rPr lang="en-US" dirty="0" smtClean="0"/>
            </a:br>
            <a:r>
              <a:rPr lang="en-US" dirty="0" smtClean="0"/>
              <a:t>Title – maximum two lines of text</a:t>
            </a: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191" y="6401623"/>
            <a:ext cx="428249" cy="365125"/>
          </a:xfrm>
          <a:prstGeom prst="rect">
            <a:avLst/>
          </a:prstGeom>
        </p:spPr>
        <p:txBody>
          <a:bodyPr lIns="0" rIns="0"/>
          <a:lstStyle>
            <a:lvl1pPr algn="l">
              <a:defRPr>
                <a:solidFill>
                  <a:srgbClr val="5F655C"/>
                </a:solidFill>
              </a:defRPr>
            </a:lvl1pPr>
          </a:lstStyle>
          <a:p>
            <a:fld id="{49F29F99-31B2-48FE-B4D4-DBFDC64EEF7B}" type="slidenum">
              <a:rPr lang="en-NZ" smtClean="0"/>
              <a:pPr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191" y="6401623"/>
            <a:ext cx="428249" cy="365125"/>
          </a:xfrm>
          <a:prstGeom prst="rect">
            <a:avLst/>
          </a:prstGeom>
        </p:spPr>
        <p:txBody>
          <a:bodyPr lIns="0" rIns="0"/>
          <a:lstStyle>
            <a:lvl1pPr algn="l">
              <a:defRPr>
                <a:solidFill>
                  <a:srgbClr val="5F655C"/>
                </a:solidFill>
              </a:defRPr>
            </a:lvl1pPr>
          </a:lstStyle>
          <a:p>
            <a:fld id="{49F29F99-31B2-48FE-B4D4-DBFDC64EEF7B}" type="slidenum">
              <a:rPr lang="en-NZ" smtClean="0"/>
              <a:pPr/>
              <a:t>‹#›</a:t>
            </a:fld>
            <a:endParaRPr lang="en-NZ" dirty="0"/>
          </a:p>
        </p:txBody>
      </p:sp>
      <p:pic>
        <p:nvPicPr>
          <p:cNvPr id="5" name="Picture 4" descr="Sapere_RGB_l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64078" y="6177653"/>
            <a:ext cx="1582343" cy="4851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200" y="3305175"/>
            <a:ext cx="8082000" cy="178201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Header layout</a:t>
            </a:r>
            <a:br>
              <a:rPr lang="en-US" dirty="0" smtClean="0"/>
            </a:br>
            <a:r>
              <a:rPr lang="en-US" dirty="0" smtClean="0"/>
              <a:t>Title for new section</a:t>
            </a:r>
            <a:endParaRPr lang="en-NZ" dirty="0"/>
          </a:p>
        </p:txBody>
      </p:sp>
      <p:pic>
        <p:nvPicPr>
          <p:cNvPr id="10" name="Picture 9" descr="Sapere_RGB_l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07200" y="5666400"/>
            <a:ext cx="3287560" cy="100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191" y="6401623"/>
            <a:ext cx="428249" cy="365125"/>
          </a:xfrm>
          <a:prstGeom prst="rect">
            <a:avLst/>
          </a:prstGeom>
        </p:spPr>
        <p:txBody>
          <a:bodyPr lIns="0" rIns="0"/>
          <a:lstStyle>
            <a:lvl1pPr algn="l">
              <a:defRPr>
                <a:solidFill>
                  <a:srgbClr val="5F655C"/>
                </a:solidFill>
              </a:defRPr>
            </a:lvl1pPr>
          </a:lstStyle>
          <a:p>
            <a:fld id="{49F29F99-31B2-48FE-B4D4-DBFDC64EEF7B}" type="slidenum">
              <a:rPr lang="en-NZ" smtClean="0"/>
              <a:pPr/>
              <a:t>‹#›</a:t>
            </a:fld>
            <a:endParaRPr lang="en-NZ" dirty="0"/>
          </a:p>
        </p:txBody>
      </p:sp>
      <p:pic>
        <p:nvPicPr>
          <p:cNvPr id="7" name="Picture 6" descr="line_170mmx2mm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0" y="5385600"/>
            <a:ext cx="8078400" cy="1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4610551" y="2582026"/>
            <a:ext cx="3993700" cy="1447049"/>
          </a:xfrm>
        </p:spPr>
        <p:txBody>
          <a:bodyPr>
            <a:noAutofit/>
          </a:bodyPr>
          <a:lstStyle>
            <a:lvl1pPr marL="0" indent="0">
              <a:defRPr/>
            </a:lvl1pPr>
            <a:lvl2pPr marL="154350" indent="-514350">
              <a:buFontTx/>
              <a:buNone/>
              <a:defRPr b="0" baseline="0"/>
            </a:lvl2pPr>
          </a:lstStyle>
          <a:p>
            <a:pPr lvl="1"/>
            <a:r>
              <a:rPr lang="en-US" dirty="0" smtClean="0"/>
              <a:t>Name</a:t>
            </a:r>
          </a:p>
          <a:p>
            <a:pPr lvl="1"/>
            <a:r>
              <a:rPr lang="en-US" dirty="0" smtClean="0"/>
              <a:t>+64 xxx </a:t>
            </a:r>
            <a:r>
              <a:rPr lang="en-US" dirty="0" err="1" smtClean="0"/>
              <a:t>xxxxx</a:t>
            </a:r>
            <a:endParaRPr lang="en-US" dirty="0" smtClean="0"/>
          </a:p>
          <a:p>
            <a:pPr lvl="1"/>
            <a:r>
              <a:rPr lang="en-US" dirty="0" err="1" smtClean="0"/>
              <a:t>www.srgexpert.com</a:t>
            </a:r>
            <a:endParaRPr lang="en-US" dirty="0" smtClean="0"/>
          </a:p>
        </p:txBody>
      </p:sp>
      <p:pic>
        <p:nvPicPr>
          <p:cNvPr id="9" name="Picture 8" descr="Sapere_RGB_l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3025" y="2780325"/>
            <a:ext cx="3287560" cy="100800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191" y="6401623"/>
            <a:ext cx="428249" cy="365125"/>
          </a:xfrm>
          <a:prstGeom prst="rect">
            <a:avLst/>
          </a:prstGeom>
        </p:spPr>
        <p:txBody>
          <a:bodyPr lIns="0" rIns="0"/>
          <a:lstStyle>
            <a:lvl1pPr algn="l">
              <a:defRPr>
                <a:solidFill>
                  <a:srgbClr val="5F655C"/>
                </a:solidFill>
              </a:defRPr>
            </a:lvl1pPr>
          </a:lstStyle>
          <a:p>
            <a:fld id="{49F29F99-31B2-48FE-B4D4-DBFDC64EEF7B}" type="slidenum">
              <a:rPr lang="en-NZ" smtClean="0"/>
              <a:pPr/>
              <a:t>‹#›</a:t>
            </a:fld>
            <a:endParaRPr lang="en-NZ" dirty="0"/>
          </a:p>
        </p:txBody>
      </p:sp>
      <p:pic>
        <p:nvPicPr>
          <p:cNvPr id="14" name="Picture 13" descr="line_170mmx2mm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0" y="5385600"/>
            <a:ext cx="8078400" cy="1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22000" y="5684400"/>
            <a:ext cx="8082000" cy="700621"/>
          </a:xfrm>
        </p:spPr>
        <p:txBody>
          <a:bodyPr anchor="t" anchorCtr="0"/>
          <a:lstStyle>
            <a:lvl1pPr algn="ctr">
              <a:spcBef>
                <a:spcPts val="600"/>
              </a:spcBef>
              <a:defRPr sz="2400" i="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Our core values are independence, integrity and objectivity</a:t>
            </a:r>
            <a:br>
              <a:rPr lang="en-US" dirty="0" smtClean="0"/>
            </a:br>
            <a:r>
              <a:rPr lang="en-US" dirty="0" err="1" smtClean="0"/>
              <a:t>Sapere</a:t>
            </a:r>
            <a:r>
              <a:rPr lang="en-US" dirty="0" smtClean="0"/>
              <a:t> </a:t>
            </a:r>
            <a:r>
              <a:rPr lang="en-US" dirty="0" err="1" smtClean="0"/>
              <a:t>aude</a:t>
            </a:r>
            <a:r>
              <a:rPr lang="en-US" dirty="0" smtClean="0"/>
              <a:t> – dare to be wise</a:t>
            </a:r>
            <a:endParaRPr lang="en-N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000" y="223200"/>
            <a:ext cx="8082000" cy="106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Slide layout </a:t>
            </a:r>
            <a:br>
              <a:rPr lang="en-US" dirty="0" smtClean="0"/>
            </a:br>
            <a:r>
              <a:rPr lang="en-US" dirty="0" smtClean="0"/>
              <a:t>Title – maximum 2 lines of text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000" y="1555457"/>
            <a:ext cx="8082250" cy="47141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2500" baseline="0">
                <a:solidFill>
                  <a:srgbClr val="5F655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– maximum one line of text</a:t>
            </a:r>
            <a:endParaRPr lang="en-NZ" dirty="0"/>
          </a:p>
        </p:txBody>
      </p:sp>
      <p:pic>
        <p:nvPicPr>
          <p:cNvPr id="10" name="Picture 9" descr="Sapere_RGB_l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07200" y="5666400"/>
            <a:ext cx="3287560" cy="100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536400" y="1547324"/>
            <a:ext cx="8071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36400" y="2020422"/>
            <a:ext cx="8071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ine_170mmx2mm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0" y="5385600"/>
            <a:ext cx="8078400" cy="1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522000" y="2217600"/>
            <a:ext cx="2329200" cy="262800"/>
          </a:xfrm>
        </p:spPr>
        <p:txBody>
          <a:bodyPr>
            <a:noAutofit/>
          </a:bodyPr>
          <a:lstStyle>
            <a:lvl1pPr>
              <a:buFontTx/>
              <a:buNone/>
              <a:defRPr lang="en-US" sz="1700" kern="1200" baseline="0" dirty="0" smtClean="0">
                <a:solidFill>
                  <a:srgbClr val="5F655C"/>
                </a:solidFill>
                <a:latin typeface="+mn-lt"/>
                <a:ea typeface="+mn-ea"/>
                <a:cs typeface="+mn-cs"/>
              </a:defRPr>
            </a:lvl1pPr>
            <a:lvl2pPr>
              <a:buFontTx/>
              <a:buNone/>
              <a:defRPr sz="1700" baseline="0">
                <a:solidFill>
                  <a:srgbClr val="5F655C"/>
                </a:solidFill>
              </a:defRPr>
            </a:lvl2pPr>
            <a:lvl3pPr>
              <a:buFontTx/>
              <a:buNone/>
              <a:defRPr sz="1700" baseline="0">
                <a:solidFill>
                  <a:srgbClr val="5F655C"/>
                </a:solidFill>
              </a:defRPr>
            </a:lvl3pPr>
            <a:lvl4pPr>
              <a:buFontTx/>
              <a:buNone/>
              <a:defRPr sz="1700" baseline="0">
                <a:solidFill>
                  <a:srgbClr val="5F655C"/>
                </a:solidFill>
              </a:defRPr>
            </a:lvl4pPr>
            <a:lvl5pPr>
              <a:buFontTx/>
              <a:buNone/>
              <a:defRPr sz="1700" baseline="0">
                <a:solidFill>
                  <a:srgbClr val="5F655C"/>
                </a:solidFill>
              </a:defRPr>
            </a:lvl5pPr>
          </a:lstStyle>
          <a:p>
            <a:pPr lvl="0"/>
            <a:r>
              <a:rPr lang="en-US" dirty="0" smtClean="0"/>
              <a:t>Date, eg Month Year</a:t>
            </a:r>
            <a:endParaRPr lang="en-NZ" dirty="0"/>
          </a:p>
        </p:txBody>
      </p:sp>
      <p:pic>
        <p:nvPicPr>
          <p:cNvPr id="14" name="Picture 13" descr="Health image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36400" y="2717800"/>
            <a:ext cx="8061960" cy="2413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Pi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000" y="223200"/>
            <a:ext cx="8082000" cy="106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Slide layout </a:t>
            </a:r>
            <a:br>
              <a:rPr lang="en-US" dirty="0" smtClean="0"/>
            </a:br>
            <a:r>
              <a:rPr lang="en-US" dirty="0" smtClean="0"/>
              <a:t>Title – maximum 2 lines of text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000" y="1555457"/>
            <a:ext cx="8082250" cy="47141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2500" baseline="0">
                <a:solidFill>
                  <a:srgbClr val="5F655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– maximum one line of text</a:t>
            </a:r>
            <a:endParaRPr lang="en-NZ" dirty="0"/>
          </a:p>
        </p:txBody>
      </p:sp>
      <p:pic>
        <p:nvPicPr>
          <p:cNvPr id="10" name="Picture 9" descr="Sapere_RGB_l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07200" y="5666400"/>
            <a:ext cx="3287560" cy="100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536400" y="1547324"/>
            <a:ext cx="8071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36400" y="2020422"/>
            <a:ext cx="8071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ine_170mmx2mm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0" y="5385600"/>
            <a:ext cx="8078400" cy="1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522000" y="2217600"/>
            <a:ext cx="2329200" cy="262800"/>
          </a:xfrm>
        </p:spPr>
        <p:txBody>
          <a:bodyPr>
            <a:noAutofit/>
          </a:bodyPr>
          <a:lstStyle>
            <a:lvl1pPr>
              <a:buFontTx/>
              <a:buNone/>
              <a:defRPr lang="en-US" sz="1700" kern="1200" baseline="0" dirty="0" smtClean="0">
                <a:solidFill>
                  <a:srgbClr val="5F655C"/>
                </a:solidFill>
                <a:latin typeface="+mn-lt"/>
                <a:ea typeface="+mn-ea"/>
                <a:cs typeface="+mn-cs"/>
              </a:defRPr>
            </a:lvl1pPr>
            <a:lvl2pPr>
              <a:buFontTx/>
              <a:buNone/>
              <a:defRPr sz="1700" baseline="0">
                <a:solidFill>
                  <a:srgbClr val="5F655C"/>
                </a:solidFill>
              </a:defRPr>
            </a:lvl2pPr>
            <a:lvl3pPr>
              <a:buFontTx/>
              <a:buNone/>
              <a:defRPr sz="1700" baseline="0">
                <a:solidFill>
                  <a:srgbClr val="5F655C"/>
                </a:solidFill>
              </a:defRPr>
            </a:lvl3pPr>
            <a:lvl4pPr>
              <a:buFontTx/>
              <a:buNone/>
              <a:defRPr sz="1700" baseline="0">
                <a:solidFill>
                  <a:srgbClr val="5F655C"/>
                </a:solidFill>
              </a:defRPr>
            </a:lvl4pPr>
            <a:lvl5pPr>
              <a:buFontTx/>
              <a:buNone/>
              <a:defRPr sz="1700" baseline="0">
                <a:solidFill>
                  <a:srgbClr val="5F655C"/>
                </a:solidFill>
              </a:defRPr>
            </a:lvl5pPr>
          </a:lstStyle>
          <a:p>
            <a:pPr lvl="0"/>
            <a:r>
              <a:rPr lang="en-US" dirty="0" smtClean="0"/>
              <a:t>Date, eg Month Year</a:t>
            </a:r>
            <a:endParaRPr lang="en-NZ" dirty="0"/>
          </a:p>
        </p:txBody>
      </p:sp>
      <p:pic>
        <p:nvPicPr>
          <p:cNvPr id="20" name="Picture 19" descr="Pipes image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36400" y="2727325"/>
            <a:ext cx="8061960" cy="2413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Pyl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000" y="223200"/>
            <a:ext cx="8082000" cy="106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Slide layout</a:t>
            </a:r>
            <a:br>
              <a:rPr lang="en-US" dirty="0" smtClean="0"/>
            </a:br>
            <a:r>
              <a:rPr lang="en-US" dirty="0" smtClean="0"/>
              <a:t>Title – maximum 2 lines of text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000" y="1555457"/>
            <a:ext cx="8082250" cy="47141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2500">
                <a:solidFill>
                  <a:srgbClr val="5F655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– maximum one line of text</a:t>
            </a:r>
            <a:endParaRPr lang="en-NZ" dirty="0"/>
          </a:p>
        </p:txBody>
      </p:sp>
      <p:pic>
        <p:nvPicPr>
          <p:cNvPr id="14" name="Picture 13" descr="Electricity tower.jpg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6400" y="2908584"/>
            <a:ext cx="8064000" cy="2131690"/>
          </a:xfrm>
          <a:prstGeom prst="rect">
            <a:avLst/>
          </a:prstGeom>
        </p:spPr>
      </p:pic>
      <p:pic>
        <p:nvPicPr>
          <p:cNvPr id="10" name="Picture 9" descr="Sapere_RGB_lg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07200" y="5666400"/>
            <a:ext cx="3287560" cy="100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536400" y="1547324"/>
            <a:ext cx="8071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36400" y="2020422"/>
            <a:ext cx="8071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ine_170mmx2mm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0" y="5385600"/>
            <a:ext cx="8078400" cy="1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522000" y="2217600"/>
            <a:ext cx="2329200" cy="262800"/>
          </a:xfrm>
        </p:spPr>
        <p:txBody>
          <a:bodyPr>
            <a:noAutofit/>
          </a:bodyPr>
          <a:lstStyle>
            <a:lvl1pPr>
              <a:buFontTx/>
              <a:buNone/>
              <a:defRPr lang="en-US" sz="1700" kern="1200" baseline="0" dirty="0" smtClean="0">
                <a:solidFill>
                  <a:srgbClr val="5F655C"/>
                </a:solidFill>
                <a:latin typeface="+mn-lt"/>
                <a:ea typeface="+mn-ea"/>
                <a:cs typeface="+mn-cs"/>
              </a:defRPr>
            </a:lvl1pPr>
            <a:lvl2pPr>
              <a:buFontTx/>
              <a:buNone/>
              <a:defRPr sz="1700" baseline="0">
                <a:solidFill>
                  <a:srgbClr val="5F655C"/>
                </a:solidFill>
              </a:defRPr>
            </a:lvl2pPr>
            <a:lvl3pPr>
              <a:buFontTx/>
              <a:buNone/>
              <a:defRPr sz="1700" baseline="0">
                <a:solidFill>
                  <a:srgbClr val="5F655C"/>
                </a:solidFill>
              </a:defRPr>
            </a:lvl3pPr>
            <a:lvl4pPr>
              <a:buFontTx/>
              <a:buNone/>
              <a:defRPr sz="1700" baseline="0">
                <a:solidFill>
                  <a:srgbClr val="5F655C"/>
                </a:solidFill>
              </a:defRPr>
            </a:lvl4pPr>
            <a:lvl5pPr>
              <a:buFontTx/>
              <a:buNone/>
              <a:defRPr sz="1700" baseline="0">
                <a:solidFill>
                  <a:srgbClr val="5F655C"/>
                </a:solidFill>
              </a:defRPr>
            </a:lvl5pPr>
          </a:lstStyle>
          <a:p>
            <a:pPr lvl="0"/>
            <a:r>
              <a:rPr lang="en-US" dirty="0" smtClean="0"/>
              <a:t>Date, eg Month Year</a:t>
            </a:r>
            <a:endParaRPr lang="en-N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Trans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000" y="223200"/>
            <a:ext cx="8082000" cy="106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Slide layout</a:t>
            </a:r>
            <a:br>
              <a:rPr lang="en-US" dirty="0" smtClean="0"/>
            </a:br>
            <a:r>
              <a:rPr lang="en-US" dirty="0" smtClean="0"/>
              <a:t>Title – maximum 2 lines of text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000" y="1555457"/>
            <a:ext cx="8082250" cy="47141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2500" baseline="0">
                <a:solidFill>
                  <a:srgbClr val="5F655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– maximum one line of text</a:t>
            </a:r>
            <a:endParaRPr lang="en-NZ" dirty="0"/>
          </a:p>
        </p:txBody>
      </p:sp>
      <p:pic>
        <p:nvPicPr>
          <p:cNvPr id="10" name="Picture 9" descr="Sapere_RGB_l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07200" y="5666400"/>
            <a:ext cx="3287560" cy="100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536400" y="1547324"/>
            <a:ext cx="8071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36400" y="2020422"/>
            <a:ext cx="8071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ine_170mmx2mm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0" y="5385600"/>
            <a:ext cx="8078400" cy="1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522000" y="2217600"/>
            <a:ext cx="2329200" cy="262800"/>
          </a:xfrm>
        </p:spPr>
        <p:txBody>
          <a:bodyPr>
            <a:noAutofit/>
          </a:bodyPr>
          <a:lstStyle>
            <a:lvl1pPr>
              <a:buFontTx/>
              <a:buNone/>
              <a:defRPr lang="en-US" sz="1700" kern="1200" baseline="0" dirty="0" smtClean="0">
                <a:solidFill>
                  <a:srgbClr val="5F655C"/>
                </a:solidFill>
                <a:latin typeface="+mn-lt"/>
                <a:ea typeface="+mn-ea"/>
                <a:cs typeface="+mn-cs"/>
              </a:defRPr>
            </a:lvl1pPr>
            <a:lvl2pPr>
              <a:buFontTx/>
              <a:buNone/>
              <a:defRPr sz="1700" baseline="0">
                <a:solidFill>
                  <a:srgbClr val="5F655C"/>
                </a:solidFill>
              </a:defRPr>
            </a:lvl2pPr>
            <a:lvl3pPr>
              <a:buFontTx/>
              <a:buNone/>
              <a:defRPr sz="1700" baseline="0">
                <a:solidFill>
                  <a:srgbClr val="5F655C"/>
                </a:solidFill>
              </a:defRPr>
            </a:lvl3pPr>
            <a:lvl4pPr>
              <a:buFontTx/>
              <a:buNone/>
              <a:defRPr sz="1700" baseline="0">
                <a:solidFill>
                  <a:srgbClr val="5F655C"/>
                </a:solidFill>
              </a:defRPr>
            </a:lvl4pPr>
            <a:lvl5pPr>
              <a:buFontTx/>
              <a:buNone/>
              <a:defRPr sz="1700" baseline="0">
                <a:solidFill>
                  <a:srgbClr val="5F655C"/>
                </a:solidFill>
              </a:defRPr>
            </a:lvl5pPr>
          </a:lstStyle>
          <a:p>
            <a:pPr lvl="0"/>
            <a:r>
              <a:rPr lang="en-US" dirty="0" smtClean="0"/>
              <a:t>Date, eg Month Year</a:t>
            </a:r>
            <a:endParaRPr lang="en-NZ" dirty="0"/>
          </a:p>
        </p:txBody>
      </p:sp>
      <p:pic>
        <p:nvPicPr>
          <p:cNvPr id="12" name="Picture 11" descr="Transport updated.jpg"/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36400" y="3002400"/>
            <a:ext cx="8064000" cy="2131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Waterf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000" y="223200"/>
            <a:ext cx="8082000" cy="106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Slide layout </a:t>
            </a:r>
            <a:br>
              <a:rPr lang="en-US" dirty="0" smtClean="0"/>
            </a:br>
            <a:r>
              <a:rPr lang="en-US" dirty="0" smtClean="0"/>
              <a:t>Title – maximum 2 lines of text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000" y="1555457"/>
            <a:ext cx="8082250" cy="47141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2500" baseline="0">
                <a:solidFill>
                  <a:srgbClr val="5F655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– maximum one line of text</a:t>
            </a:r>
            <a:endParaRPr lang="en-NZ" dirty="0"/>
          </a:p>
        </p:txBody>
      </p:sp>
      <p:pic>
        <p:nvPicPr>
          <p:cNvPr id="10" name="Picture 9" descr="Sapere_RGB_l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07200" y="5666400"/>
            <a:ext cx="3287560" cy="100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536400" y="1547324"/>
            <a:ext cx="8071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36400" y="2020422"/>
            <a:ext cx="8071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ine_170mmx2mm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0" y="5385600"/>
            <a:ext cx="8078400" cy="1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522000" y="2217600"/>
            <a:ext cx="2329200" cy="262800"/>
          </a:xfrm>
        </p:spPr>
        <p:txBody>
          <a:bodyPr>
            <a:noAutofit/>
          </a:bodyPr>
          <a:lstStyle>
            <a:lvl1pPr>
              <a:buFontTx/>
              <a:buNone/>
              <a:defRPr lang="en-US" sz="1700" kern="1200" baseline="0" dirty="0" smtClean="0">
                <a:solidFill>
                  <a:srgbClr val="5F655C"/>
                </a:solidFill>
                <a:latin typeface="+mn-lt"/>
                <a:ea typeface="+mn-ea"/>
                <a:cs typeface="+mn-cs"/>
              </a:defRPr>
            </a:lvl1pPr>
            <a:lvl2pPr>
              <a:buFontTx/>
              <a:buNone/>
              <a:defRPr sz="1700" baseline="0">
                <a:solidFill>
                  <a:srgbClr val="5F655C"/>
                </a:solidFill>
              </a:defRPr>
            </a:lvl2pPr>
            <a:lvl3pPr>
              <a:buFontTx/>
              <a:buNone/>
              <a:defRPr sz="1700" baseline="0">
                <a:solidFill>
                  <a:srgbClr val="5F655C"/>
                </a:solidFill>
              </a:defRPr>
            </a:lvl3pPr>
            <a:lvl4pPr>
              <a:buFontTx/>
              <a:buNone/>
              <a:defRPr sz="1700" baseline="0">
                <a:solidFill>
                  <a:srgbClr val="5F655C"/>
                </a:solidFill>
              </a:defRPr>
            </a:lvl4pPr>
            <a:lvl5pPr>
              <a:buFontTx/>
              <a:buNone/>
              <a:defRPr sz="1700" baseline="0">
                <a:solidFill>
                  <a:srgbClr val="5F655C"/>
                </a:solidFill>
              </a:defRPr>
            </a:lvl5pPr>
          </a:lstStyle>
          <a:p>
            <a:pPr lvl="0"/>
            <a:r>
              <a:rPr lang="en-US" dirty="0" smtClean="0"/>
              <a:t>Date, eg Month Year</a:t>
            </a:r>
            <a:endParaRPr lang="en-NZ" dirty="0"/>
          </a:p>
        </p:txBody>
      </p:sp>
      <p:pic>
        <p:nvPicPr>
          <p:cNvPr id="14" name="Picture 13" descr="Waterfall image without stick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36400" y="2717800"/>
            <a:ext cx="8061960" cy="2413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2000" y="223200"/>
            <a:ext cx="8081398" cy="106035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90000"/>
              </a:lnSpc>
              <a:defRPr sz="3600" baseline="0"/>
            </a:lvl1pPr>
          </a:lstStyle>
          <a:p>
            <a:r>
              <a:rPr lang="en-US" dirty="0" smtClean="0"/>
              <a:t>Title and Bullets layout </a:t>
            </a:r>
            <a:br>
              <a:rPr lang="en-US" dirty="0" smtClean="0"/>
            </a:br>
            <a:r>
              <a:rPr lang="en-US" dirty="0" smtClean="0"/>
              <a:t>Title – maximum 2 lines of text</a:t>
            </a:r>
            <a:endParaRPr lang="en-NZ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514800" y="1619999"/>
            <a:ext cx="8082000" cy="4360113"/>
          </a:xfrm>
        </p:spPr>
        <p:txBody>
          <a:bodyPr>
            <a:noAutofit/>
          </a:bodyPr>
          <a:lstStyle>
            <a:lvl1pPr>
              <a:defRPr baseline="0">
                <a:sym typeface="Symbol"/>
              </a:defRPr>
            </a:lvl1pPr>
          </a:lstStyle>
          <a:p>
            <a:pPr lvl="0"/>
            <a:r>
              <a:rPr lang="en-US" dirty="0" smtClean="0"/>
              <a:t>Subhead or bullets (click Bullets  &gt;&gt; button)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191" y="6401623"/>
            <a:ext cx="428249" cy="365125"/>
          </a:xfrm>
          <a:prstGeom prst="rect">
            <a:avLst/>
          </a:prstGeom>
        </p:spPr>
        <p:txBody>
          <a:bodyPr lIns="0" rIns="0"/>
          <a:lstStyle>
            <a:lvl1pPr algn="l">
              <a:defRPr>
                <a:solidFill>
                  <a:srgbClr val="5F655C"/>
                </a:solidFill>
              </a:defRPr>
            </a:lvl1pPr>
          </a:lstStyle>
          <a:p>
            <a:fld id="{49F29F99-31B2-48FE-B4D4-DBFDC64EEF7B}" type="slidenum">
              <a:rPr lang="en-NZ" smtClean="0"/>
              <a:pPr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eg Table, Graph, SmartArt o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2000" y="223200"/>
            <a:ext cx="8081398" cy="106035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90000"/>
              </a:lnSpc>
              <a:defRPr sz="3600" baseline="0"/>
            </a:lvl1pPr>
          </a:lstStyle>
          <a:p>
            <a:r>
              <a:rPr lang="en-US" dirty="0" smtClean="0"/>
              <a:t>Title &amp; Content layout, Title – maximum 2 lines (layout not for text &amp; bullets)</a:t>
            </a:r>
            <a:endParaRPr lang="en-NZ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522000" y="1624014"/>
            <a:ext cx="8064000" cy="435558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Click to add content</a:t>
            </a: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191" y="6401623"/>
            <a:ext cx="428249" cy="365125"/>
          </a:xfrm>
          <a:prstGeom prst="rect">
            <a:avLst/>
          </a:prstGeom>
        </p:spPr>
        <p:txBody>
          <a:bodyPr lIns="0" rIns="0"/>
          <a:lstStyle>
            <a:lvl1pPr algn="l">
              <a:defRPr>
                <a:solidFill>
                  <a:srgbClr val="5F655C"/>
                </a:solidFill>
              </a:defRPr>
            </a:lvl1pPr>
          </a:lstStyle>
          <a:p>
            <a:fld id="{49F29F99-31B2-48FE-B4D4-DBFDC64EEF7B}" type="slidenum">
              <a:rPr lang="en-NZ" smtClean="0"/>
              <a:pPr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– 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Two Column – Title and Bullets layout </a:t>
            </a:r>
            <a:br>
              <a:rPr lang="en-US" dirty="0" smtClean="0"/>
            </a:br>
            <a:r>
              <a:rPr lang="en-US" dirty="0" smtClean="0"/>
              <a:t>Title – maximum 2 lines of text</a:t>
            </a:r>
            <a:endParaRPr lang="en-N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4800" y="1619999"/>
            <a:ext cx="3762000" cy="4359600"/>
          </a:xfrm>
        </p:spPr>
        <p:txBody>
          <a:bodyPr>
            <a:noAutofit/>
          </a:bodyPr>
          <a:lstStyle>
            <a:lvl1pPr marL="0" indent="0">
              <a:defRPr baseline="0"/>
            </a:lvl1pPr>
          </a:lstStyle>
          <a:p>
            <a:pPr lvl="0"/>
            <a:r>
              <a:rPr lang="en-US" dirty="0" smtClean="0"/>
              <a:t>Subhead or bullets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842000" y="1619999"/>
            <a:ext cx="3762000" cy="4359600"/>
          </a:xfrm>
        </p:spPr>
        <p:txBody>
          <a:bodyPr>
            <a:noAutofit/>
          </a:bodyPr>
          <a:lstStyle>
            <a:lvl1pPr marL="0" indent="0">
              <a:defRPr/>
            </a:lvl1pPr>
          </a:lstStyle>
          <a:p>
            <a:pPr lvl="0"/>
            <a:r>
              <a:rPr lang="en-US" dirty="0" smtClean="0"/>
              <a:t>Subhead or bullets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191" y="6401623"/>
            <a:ext cx="428249" cy="365125"/>
          </a:xfrm>
          <a:prstGeom prst="rect">
            <a:avLst/>
          </a:prstGeom>
        </p:spPr>
        <p:txBody>
          <a:bodyPr lIns="0" rIns="0"/>
          <a:lstStyle>
            <a:lvl1pPr algn="l">
              <a:defRPr>
                <a:solidFill>
                  <a:srgbClr val="5F655C"/>
                </a:solidFill>
              </a:defRPr>
            </a:lvl1pPr>
          </a:lstStyle>
          <a:p>
            <a:fld id="{49F29F99-31B2-48FE-B4D4-DBFDC64EEF7B}" type="slidenum">
              <a:rPr lang="en-NZ" smtClean="0"/>
              <a:pPr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apere_RGB_lge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064078" y="6177653"/>
            <a:ext cx="1582343" cy="48516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23050" y="228599"/>
            <a:ext cx="8081398" cy="106035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90000"/>
              </a:lnSpc>
              <a:defRPr sz="360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22000" y="223304"/>
            <a:ext cx="8082000" cy="106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514800" y="1619999"/>
            <a:ext cx="8080375" cy="4359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pic>
        <p:nvPicPr>
          <p:cNvPr id="11" name="Picture 10" descr="line_170mmx2mm"/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36400" y="1427680"/>
            <a:ext cx="8071200" cy="5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191" y="6401623"/>
            <a:ext cx="428249" cy="365125"/>
          </a:xfrm>
          <a:prstGeom prst="rect">
            <a:avLst/>
          </a:prstGeom>
        </p:spPr>
        <p:txBody>
          <a:bodyPr lIns="0" rIns="0"/>
          <a:lstStyle>
            <a:lvl1pPr algn="l">
              <a:defRPr>
                <a:solidFill>
                  <a:srgbClr val="5F655C"/>
                </a:solidFill>
              </a:defRPr>
            </a:lvl1pPr>
          </a:lstStyle>
          <a:p>
            <a:fld id="{49F29F99-31B2-48FE-B4D4-DBFDC64EEF7B}" type="slidenum">
              <a:rPr lang="en-NZ" smtClean="0"/>
              <a:pPr/>
              <a:t>‹#›</a:t>
            </a:fld>
            <a:endParaRPr lang="en-N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8" r:id="rId2"/>
    <p:sldLayoutId id="2147483676" r:id="rId3"/>
    <p:sldLayoutId id="2147483660" r:id="rId4"/>
    <p:sldLayoutId id="2147483672" r:id="rId5"/>
    <p:sldLayoutId id="2147483677" r:id="rId6"/>
    <p:sldLayoutId id="2147483650" r:id="rId7"/>
    <p:sldLayoutId id="2147483667" r:id="rId8"/>
    <p:sldLayoutId id="2147483669" r:id="rId9"/>
    <p:sldLayoutId id="2147483670" r:id="rId10"/>
    <p:sldLayoutId id="2147483673" r:id="rId11"/>
    <p:sldLayoutId id="2147483674" r:id="rId12"/>
    <p:sldLayoutId id="2147483665" r:id="rId13"/>
    <p:sldLayoutId id="2147483668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rgbClr val="7B5E05"/>
        </a:buClr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358775" algn="l" defTabSz="914400" rtl="0" eaLnBrk="1" latinLnBrk="0" hangingPunct="1">
        <a:spcBef>
          <a:spcPts val="400"/>
        </a:spcBef>
        <a:buClr>
          <a:srgbClr val="7B5E05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360000" algn="l" defTabSz="914400" rtl="0" eaLnBrk="1" latinLnBrk="0" hangingPunct="1">
        <a:spcBef>
          <a:spcPts val="24"/>
        </a:spcBef>
        <a:buFont typeface="Calibri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914400" rtl="0" eaLnBrk="1" latinLnBrk="0" hangingPunct="1">
        <a:spcBef>
          <a:spcPts val="24"/>
        </a:spcBef>
        <a:buFont typeface="Calibri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0" algn="l" defTabSz="914400" rtl="0" eaLnBrk="1" latinLnBrk="0" hangingPunct="1">
        <a:spcBef>
          <a:spcPts val="24"/>
        </a:spcBef>
        <a:buFont typeface="Arial" pitchFamily="34" charset="0"/>
        <a:buNone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Economic analysis of variations between the VUoSA and the MUoSA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sz="2000" dirty="0" smtClean="0"/>
              <a:t>Toby Stevenson, Nives Matosin, Joanna Smith, Stuart Shepherd</a:t>
            </a:r>
            <a:endParaRPr lang="en-NZ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NZ" dirty="0" smtClean="0"/>
              <a:t>March 2014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25931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325" y="2013900"/>
            <a:ext cx="8021925" cy="1872881"/>
          </a:xfrm>
        </p:spPr>
        <p:txBody>
          <a:bodyPr/>
          <a:lstStyle/>
          <a:p>
            <a:r>
              <a:rPr lang="en-NZ" dirty="0" smtClean="0"/>
              <a:t>A qualitative cost benefit analysis of mandating the MUoSA versus allowing the VUoSA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29F99-31B2-48FE-B4D4-DBFDC64EEF7B}" type="slidenum">
              <a:rPr lang="en-NZ" smtClean="0"/>
              <a:pPr/>
              <a:t>10</a:t>
            </a:fld>
            <a:endParaRPr lang="en-NZ" dirty="0"/>
          </a:p>
        </p:txBody>
      </p:sp>
      <p:sp>
        <p:nvSpPr>
          <p:cNvPr id="5" name="TextBox 4"/>
          <p:cNvSpPr txBox="1"/>
          <p:nvPr/>
        </p:nvSpPr>
        <p:spPr>
          <a:xfrm>
            <a:off x="2543176" y="4715396"/>
            <a:ext cx="2857500" cy="40011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NZ" sz="2000" dirty="0" smtClean="0"/>
              <a:t>See table on next slide</a:t>
            </a:r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3784979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29F99-31B2-48FE-B4D4-DBFDC64EEF7B}" type="slidenum">
              <a:rPr lang="en-NZ" smtClean="0"/>
              <a:pPr/>
              <a:t>11</a:t>
            </a:fld>
            <a:endParaRPr lang="en-NZ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371261"/>
              </p:ext>
            </p:extLst>
          </p:nvPr>
        </p:nvGraphicFramePr>
        <p:xfrm>
          <a:off x="304800" y="85721"/>
          <a:ext cx="8467725" cy="660398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876800"/>
                <a:gridCol w="3590925"/>
              </a:tblGrid>
              <a:tr h="287707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</a:rPr>
                        <a:t>CBA of mandating 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MUoSA 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</a:rPr>
                        <a:t>rather</a:t>
                      </a:r>
                      <a:r>
                        <a:rPr lang="en-US" sz="1100" baseline="0" dirty="0" smtClean="0">
                          <a:solidFill>
                            <a:schemeClr val="bg1"/>
                          </a:solidFill>
                          <a:effectLst/>
                        </a:rPr>
                        <a:t> than 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</a:rPr>
                        <a:t>VUoSA</a:t>
                      </a:r>
                      <a:endParaRPr lang="en-NZ" sz="1100" dirty="0">
                        <a:solidFill>
                          <a:schemeClr val="bg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1646" marR="41646" marT="43574" marB="54757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</a:rPr>
                        <a:t>Cost or benefit of change to MUoSA</a:t>
                      </a:r>
                      <a:endParaRPr lang="en-NZ" sz="1100" dirty="0">
                        <a:solidFill>
                          <a:schemeClr val="bg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1646" marR="41646" marT="43574" marB="54757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27549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Part 1 Services</a:t>
                      </a:r>
                      <a:endParaRPr lang="en-NZ" sz="110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1646" marR="41646" marT="43574" marB="43574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NZ" sz="110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1646" marR="41646" marT="43574" marB="43574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549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Clause 2.1 </a:t>
                      </a:r>
                      <a:endParaRPr lang="en-NZ" sz="110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1646" marR="41646" marT="43574" marB="4357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solidFill>
                            <a:schemeClr val="tx1"/>
                          </a:solidFill>
                          <a:effectLst/>
                        </a:rPr>
                        <a:t>Net economic cost </a:t>
                      </a:r>
                      <a:endParaRPr lang="en-NZ" sz="110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1646" marR="41646" marT="43574" marB="43574">
                    <a:solidFill>
                      <a:schemeClr val="bg1"/>
                    </a:solidFill>
                  </a:tcPr>
                </a:tc>
              </a:tr>
              <a:tr h="27549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Clause 2.2(d).</a:t>
                      </a:r>
                      <a:endParaRPr lang="en-NZ" sz="110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1646" marR="41646" marT="43574" marB="4357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solidFill>
                            <a:schemeClr val="tx1"/>
                          </a:solidFill>
                          <a:effectLst/>
                        </a:rPr>
                        <a:t>Net economic cost</a:t>
                      </a: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.  </a:t>
                      </a:r>
                      <a:endParaRPr lang="en-NZ" sz="110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1646" marR="41646" marT="43574" marB="43574">
                    <a:solidFill>
                      <a:schemeClr val="bg1"/>
                    </a:solidFill>
                  </a:tcPr>
                </a:tc>
              </a:tr>
              <a:tr h="455809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Clause 2.4 Retailer’s obligations in relation to Embedded Networks.  </a:t>
                      </a:r>
                      <a:endParaRPr lang="en-NZ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Schedule 9: Embedded Network Provisions.</a:t>
                      </a:r>
                      <a:endParaRPr lang="en-NZ" sz="110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1646" marR="41646" marT="43574" marB="4357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solidFill>
                            <a:schemeClr val="tx1"/>
                          </a:solidFill>
                          <a:effectLst/>
                        </a:rPr>
                        <a:t>Net economic cost </a:t>
                      </a:r>
                      <a:endParaRPr lang="en-NZ" sz="110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1646" marR="41646" marT="43574" marB="43574">
                    <a:solidFill>
                      <a:schemeClr val="bg1"/>
                    </a:solidFill>
                  </a:tcPr>
                </a:tc>
              </a:tr>
              <a:tr h="455809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Load Management by third parties.</a:t>
                      </a:r>
                      <a:endParaRPr lang="en-NZ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Clause 6.11 Inclusion in Consumer Contracts. </a:t>
                      </a:r>
                      <a:endParaRPr lang="en-NZ" sz="110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1646" marR="41646" marT="43574" marB="4357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Network security &gt; third party access</a:t>
                      </a:r>
                      <a:endParaRPr lang="en-NZ" sz="110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1646" marR="41646" marT="43574" marB="43574">
                    <a:solidFill>
                      <a:schemeClr val="bg1"/>
                    </a:solidFill>
                  </a:tcPr>
                </a:tc>
              </a:tr>
              <a:tr h="27549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Clause 8. Service Performance Reporting </a:t>
                      </a:r>
                      <a:endParaRPr lang="en-NZ" sz="110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1646" marR="41646" marT="43574" marB="4357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No economic benefit </a:t>
                      </a:r>
                      <a:endParaRPr lang="en-NZ" sz="110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1646" marR="41646" marT="43574" marB="43574">
                    <a:solidFill>
                      <a:schemeClr val="bg1"/>
                    </a:solidFill>
                  </a:tcPr>
                </a:tc>
              </a:tr>
              <a:tr h="27549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Part II Payment obligations </a:t>
                      </a:r>
                      <a:endParaRPr lang="en-NZ" sz="110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1646" marR="41646" marT="43574" marB="43574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NZ" sz="110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1646" marR="41646" marT="43574" marB="43574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55809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Distribution services Process and Process for Changing Prices</a:t>
                      </a:r>
                      <a:endParaRPr lang="en-NZ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Clause 9.3 Notice of price changes.  </a:t>
                      </a:r>
                      <a:endParaRPr lang="en-NZ" sz="110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1646" marR="41646" marT="43574" marB="4357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Net economic cost </a:t>
                      </a:r>
                      <a:endParaRPr lang="en-NZ" sz="110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1646" marR="41646" marT="43574" marB="43574">
                    <a:solidFill>
                      <a:schemeClr val="bg1"/>
                    </a:solidFill>
                  </a:tcPr>
                </a:tc>
              </a:tr>
              <a:tr h="455809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Billing Information and Payment </a:t>
                      </a:r>
                      <a:endParaRPr lang="en-NZ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Clause 11.7: Wash-ups.  </a:t>
                      </a:r>
                      <a:endParaRPr lang="en-NZ" sz="110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1646" marR="41646" marT="43574" marB="4357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solidFill>
                            <a:schemeClr val="tx1"/>
                          </a:solidFill>
                          <a:effectLst/>
                        </a:rPr>
                        <a:t>Net </a:t>
                      </a: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economic cost </a:t>
                      </a:r>
                      <a:endParaRPr lang="en-NZ" sz="110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1646" marR="41646" marT="43574" marB="43574">
                    <a:solidFill>
                      <a:schemeClr val="bg1"/>
                    </a:solidFill>
                  </a:tcPr>
                </a:tc>
              </a:tr>
              <a:tr h="455809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Prudential requirements</a:t>
                      </a:r>
                      <a:endParaRPr lang="en-NZ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Clause 12.6. EDB or Retailer to effect changes in security. </a:t>
                      </a:r>
                      <a:endParaRPr lang="en-NZ" sz="110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1646" marR="41646" marT="43574" marB="4357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solidFill>
                            <a:schemeClr val="tx1"/>
                          </a:solidFill>
                          <a:effectLst/>
                        </a:rPr>
                        <a:t>Net </a:t>
                      </a: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economic cost.</a:t>
                      </a:r>
                      <a:endParaRPr lang="en-NZ" sz="110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1646" marR="41646" marT="43574" marB="43574">
                    <a:solidFill>
                      <a:schemeClr val="bg1"/>
                    </a:solidFill>
                  </a:tcPr>
                </a:tc>
              </a:tr>
              <a:tr h="27549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Part III Operational Requirements </a:t>
                      </a:r>
                      <a:endParaRPr lang="en-NZ" sz="110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1646" marR="41646" marT="43574" marB="43574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NZ" sz="110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1646" marR="41646" marT="43574" marB="43574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549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Clause 14.8 Notification of interference, damage or theft: </a:t>
                      </a:r>
                      <a:endParaRPr lang="en-NZ" sz="110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1646" marR="41646" marT="43574" marB="4357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solidFill>
                            <a:schemeClr val="tx1"/>
                          </a:solidFill>
                          <a:effectLst/>
                        </a:rPr>
                        <a:t>Net </a:t>
                      </a: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economic cost </a:t>
                      </a:r>
                      <a:endParaRPr lang="en-NZ" sz="110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1646" marR="41646" marT="43574" marB="43574">
                    <a:solidFill>
                      <a:schemeClr val="bg1"/>
                    </a:solidFill>
                  </a:tcPr>
                </a:tc>
              </a:tr>
              <a:tr h="27549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Part IV Other rights</a:t>
                      </a:r>
                      <a:endParaRPr lang="en-NZ" sz="110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1646" marR="41646" marT="43574" marB="43574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NZ" sz="110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1646" marR="41646" marT="43574" marB="43574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55809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Breaches and Events of Default</a:t>
                      </a:r>
                      <a:endParaRPr lang="en-NZ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Clause 20.4 Notification of Events of Default.  </a:t>
                      </a:r>
                      <a:endParaRPr lang="en-NZ" sz="110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1646" marR="41646" marT="43574" marB="4357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MUoSA likely to result in a net economic cost.  </a:t>
                      </a:r>
                      <a:endParaRPr lang="en-NZ" sz="110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1646" marR="41646" marT="43574" marB="43574">
                    <a:solidFill>
                      <a:schemeClr val="bg1"/>
                    </a:solidFill>
                  </a:tcPr>
                </a:tc>
              </a:tr>
              <a:tr h="27549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Clause 20.6 Insolvency Event..  </a:t>
                      </a:r>
                      <a:endParaRPr lang="en-NZ" sz="110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1646" marR="41646" marT="43574" marB="4357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solidFill>
                            <a:schemeClr val="tx1"/>
                          </a:solidFill>
                          <a:effectLst/>
                        </a:rPr>
                        <a:t>Net </a:t>
                      </a: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economic cost </a:t>
                      </a:r>
                      <a:r>
                        <a:rPr lang="en-AU" sz="1100" dirty="0" smtClean="0">
                          <a:solidFill>
                            <a:schemeClr val="tx1"/>
                          </a:solidFill>
                          <a:effectLst/>
                        </a:rPr>
                        <a:t>likely.  </a:t>
                      </a:r>
                      <a:endParaRPr lang="en-NZ" sz="110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1646" marR="41646" marT="43574" marB="43574">
                    <a:solidFill>
                      <a:schemeClr val="bg1"/>
                    </a:solidFill>
                  </a:tcPr>
                </a:tc>
              </a:tr>
              <a:tr h="27549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Clause 21.1 Either party may terminate this agreement: </a:t>
                      </a:r>
                      <a:endParaRPr lang="en-NZ" sz="110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1646" marR="41646" marT="43574" marB="4357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solidFill>
                            <a:schemeClr val="tx1"/>
                          </a:solidFill>
                          <a:effectLst/>
                        </a:rPr>
                        <a:t>Net </a:t>
                      </a: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economic cost.  </a:t>
                      </a:r>
                      <a:endParaRPr lang="en-NZ" sz="110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1646" marR="41646" marT="43574" marB="43574">
                    <a:solidFill>
                      <a:schemeClr val="bg1"/>
                    </a:solidFill>
                  </a:tcPr>
                </a:tc>
              </a:tr>
              <a:tr h="27549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Clause 23.1 Force Majeure Events.  </a:t>
                      </a:r>
                      <a:endParaRPr lang="en-NZ" sz="110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1646" marR="41646" marT="43574" marB="4357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solidFill>
                            <a:schemeClr val="tx1"/>
                          </a:solidFill>
                          <a:effectLst/>
                        </a:rPr>
                        <a:t>Net economic cost</a:t>
                      </a: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.  </a:t>
                      </a:r>
                      <a:endParaRPr lang="en-NZ" sz="110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1646" marR="41646" marT="43574" marB="43574">
                    <a:solidFill>
                      <a:schemeClr val="bg1"/>
                    </a:solidFill>
                  </a:tcPr>
                </a:tc>
              </a:tr>
              <a:tr h="27549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Clause 27.6 Distributor’s limitation of liability.  </a:t>
                      </a:r>
                      <a:endParaRPr lang="en-NZ" sz="110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1646" marR="41646" marT="43574" marB="4357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Net economic cost </a:t>
                      </a:r>
                      <a:endParaRPr lang="en-NZ" sz="110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1646" marR="41646" marT="43574" marB="43574">
                    <a:solidFill>
                      <a:schemeClr val="bg1"/>
                    </a:solidFill>
                  </a:tcPr>
                </a:tc>
              </a:tr>
              <a:tr h="27549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Clause 27.8 Retailer’s limitation of liability. </a:t>
                      </a:r>
                      <a:endParaRPr lang="en-NZ" sz="110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1646" marR="41646" marT="43574" marB="4357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No economic benefit </a:t>
                      </a:r>
                      <a:endParaRPr lang="en-NZ" sz="110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1646" marR="41646" marT="43574" marB="43574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368138" y="6210821"/>
            <a:ext cx="1709187" cy="36933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NZ" sz="900" dirty="0" smtClean="0"/>
              <a:t>Please refer to our report for exact wording  and meaning</a:t>
            </a:r>
            <a:endParaRPr lang="en-NZ" sz="900" dirty="0"/>
          </a:p>
        </p:txBody>
      </p:sp>
    </p:spTree>
    <p:extLst>
      <p:ext uri="{BB962C8B-B14F-4D97-AF65-F5344CB8AC3E}">
        <p14:creationId xmlns:p14="http://schemas.microsoft.com/office/powerpoint/2010/main" val="991460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Assessment of a mandated MUoSA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800" y="1619999"/>
            <a:ext cx="8082000" cy="378067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/>
              <a:t>The VUoSA </a:t>
            </a:r>
            <a:r>
              <a:rPr lang="en-AU" sz="2000" dirty="0"/>
              <a:t>results in a net economic benefit relative to the MUoSA.  </a:t>
            </a:r>
            <a:endParaRPr lang="en-A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/>
              <a:t>There </a:t>
            </a:r>
            <a:r>
              <a:rPr lang="en-AU" sz="2000" dirty="0"/>
              <a:t>would be no benefit to the consumers in Vector’s area of reverting to the MUoSA; nor to mandating any of the individual clauses in the MUoSA.     </a:t>
            </a:r>
            <a:endParaRPr lang="en-N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 smtClean="0"/>
              <a:t>The </a:t>
            </a:r>
            <a:r>
              <a:rPr lang="en-NZ" sz="2000" dirty="0"/>
              <a:t>opportunity cost of mandating a UoSA is </a:t>
            </a:r>
            <a:r>
              <a:rPr lang="en-NZ" sz="2000" dirty="0" smtClean="0"/>
              <a:t>great based on examining </a:t>
            </a:r>
            <a:r>
              <a:rPr lang="en-NZ" sz="2000" dirty="0"/>
              <a:t>benefits and/or detriments of mandating the MUoSA at a national </a:t>
            </a:r>
            <a:r>
              <a:rPr lang="en-NZ" sz="2000" dirty="0" smtClean="0"/>
              <a:t>level.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 smtClean="0"/>
              <a:t>Standardisation </a:t>
            </a:r>
            <a:r>
              <a:rPr lang="en-NZ" sz="2000" dirty="0"/>
              <a:t>of the MUoSA may reduce transaction costs but this benefit is outweighed by the lost opportunity for continual innovation, adaption and sustainability.  </a:t>
            </a:r>
            <a:endParaRPr lang="en-N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 smtClean="0"/>
              <a:t>Mandating </a:t>
            </a:r>
            <a:r>
              <a:rPr lang="en-NZ" sz="2000" dirty="0"/>
              <a:t>the MUoSA is the least preferable option in our view.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29F99-31B2-48FE-B4D4-DBFDC64EEF7B}" type="slidenum">
              <a:rPr lang="en-NZ" smtClean="0"/>
              <a:pPr/>
              <a:t>12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44846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Brief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AU" sz="2000" dirty="0" smtClean="0"/>
              <a:t>In anticipation of the Electricity </a:t>
            </a:r>
            <a:r>
              <a:rPr lang="en-AU" sz="2000" dirty="0"/>
              <a:t>Authority’s (Authority’s) forthcoming consultation paper on </a:t>
            </a:r>
            <a:r>
              <a:rPr lang="en-AU" sz="2000" i="1" dirty="0"/>
              <a:t>More Standardisation of the Use of Systems </a:t>
            </a:r>
            <a:r>
              <a:rPr lang="en-AU" sz="2000" i="1" dirty="0" smtClean="0"/>
              <a:t>Agreement </a:t>
            </a:r>
            <a:r>
              <a:rPr lang="en-AU" sz="2000" dirty="0" smtClean="0"/>
              <a:t>we were asked to: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AU" sz="2000" dirty="0" smtClean="0"/>
              <a:t>Observe </a:t>
            </a:r>
            <a:r>
              <a:rPr lang="en-AU" sz="2000" dirty="0"/>
              <a:t>the level of retail activity in  the </a:t>
            </a:r>
            <a:r>
              <a:rPr lang="en-AU" sz="2000" dirty="0" smtClean="0"/>
              <a:t>Vector </a:t>
            </a:r>
            <a:r>
              <a:rPr lang="en-AU" sz="2000" dirty="0"/>
              <a:t>network area relative to the national retail electricity </a:t>
            </a:r>
            <a:r>
              <a:rPr lang="en-AU" sz="2000" dirty="0" smtClean="0"/>
              <a:t>market</a:t>
            </a:r>
            <a:endParaRPr lang="en-NZ" sz="2000" dirty="0"/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AU" sz="2000" dirty="0"/>
              <a:t>Identify </a:t>
            </a:r>
            <a:r>
              <a:rPr lang="en-AU" sz="2000" dirty="0" smtClean="0"/>
              <a:t>variations </a:t>
            </a:r>
            <a:r>
              <a:rPr lang="en-AU" sz="2000" dirty="0"/>
              <a:t>between the </a:t>
            </a:r>
            <a:r>
              <a:rPr lang="en-AU" sz="2000" dirty="0" smtClean="0"/>
              <a:t>Vector Use of System Agreement (VUoSA) and Model Use of System Agreement (MUoSA) </a:t>
            </a:r>
            <a:r>
              <a:rPr lang="en-AU" sz="2000" dirty="0"/>
              <a:t>and any impacts these variations have for barriers to retail entry and expansion in the market, and for promoting reliability and security or the efficient operation of the market</a:t>
            </a:r>
            <a:endParaRPr lang="en-NZ" sz="2000" dirty="0"/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AU" sz="2000" dirty="0"/>
              <a:t>Locate the analysis in (b) within the wider context of barriers to retail competition that exist or are likely to exist</a:t>
            </a:r>
            <a:endParaRPr lang="en-NZ" sz="2000" dirty="0"/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AU" sz="2000" dirty="0"/>
              <a:t>Undertake a qualitative assessment on the option of making the MUoSA in its current form </a:t>
            </a:r>
            <a:r>
              <a:rPr lang="en-AU" sz="2000" dirty="0" smtClean="0"/>
              <a:t>mandatory </a:t>
            </a:r>
            <a:endParaRPr lang="en-NZ" sz="2000" dirty="0"/>
          </a:p>
          <a:p>
            <a:endParaRPr lang="en-NZ" sz="1600" dirty="0"/>
          </a:p>
          <a:p>
            <a:endParaRPr lang="en-NZ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29F99-31B2-48FE-B4D4-DBFDC64EEF7B}" type="slidenum">
              <a:rPr lang="en-NZ" smtClean="0"/>
              <a:pPr/>
              <a:t>2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12916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Current situation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800" y="1686674"/>
            <a:ext cx="8082000" cy="276150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 smtClean="0"/>
              <a:t>The </a:t>
            </a:r>
            <a:r>
              <a:rPr lang="en-NZ" sz="2000" dirty="0"/>
              <a:t>current </a:t>
            </a:r>
            <a:r>
              <a:rPr lang="en-NZ" sz="2000" dirty="0" smtClean="0"/>
              <a:t>MUoSA + negotiated </a:t>
            </a:r>
            <a:r>
              <a:rPr lang="en-NZ" sz="2000" dirty="0"/>
              <a:t>approach has been in operation since </a:t>
            </a:r>
            <a:r>
              <a:rPr lang="en-NZ" sz="2000" dirty="0" smtClean="0"/>
              <a:t>September 2012. </a:t>
            </a:r>
            <a:endParaRPr lang="en-N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 smtClean="0"/>
              <a:t>The </a:t>
            </a:r>
            <a:r>
              <a:rPr lang="en-NZ" sz="2000" dirty="0"/>
              <a:t>Authority’s framework has been successful in encouraging distributors </a:t>
            </a:r>
            <a:r>
              <a:rPr lang="en-NZ" sz="2000" dirty="0" smtClean="0"/>
              <a:t>to </a:t>
            </a:r>
            <a:r>
              <a:rPr lang="en-NZ" sz="2000" dirty="0"/>
              <a:t>seek improvements to the MUoSA.  </a:t>
            </a:r>
            <a:endParaRPr lang="en-N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 smtClean="0"/>
              <a:t>Through negotiations with retailers Vector has arrived at a VUoSA that will improve </a:t>
            </a:r>
            <a:r>
              <a:rPr lang="en-NZ" sz="2000" dirty="0"/>
              <a:t>the operational and commercial workability of the </a:t>
            </a:r>
            <a:r>
              <a:rPr lang="en-NZ" sz="2000" dirty="0" smtClean="0"/>
              <a:t>MUoSA.</a:t>
            </a:r>
          </a:p>
          <a:p>
            <a:endParaRPr lang="en-NZ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29F99-31B2-48FE-B4D4-DBFDC64EEF7B}" type="slidenum">
              <a:rPr lang="en-NZ" smtClean="0"/>
              <a:pPr/>
              <a:t>3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27500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Findings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800" y="1572374"/>
            <a:ext cx="8082000" cy="403785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 smtClean="0"/>
              <a:t>VUoSA does not impair the </a:t>
            </a:r>
            <a:r>
              <a:rPr lang="en-NZ" sz="2000" dirty="0"/>
              <a:t>three limbs of the statutory </a:t>
            </a:r>
            <a:r>
              <a:rPr lang="en-NZ" sz="2000" dirty="0" smtClean="0"/>
              <a:t>objective.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 smtClean="0"/>
              <a:t>VUoSA will </a:t>
            </a:r>
            <a:r>
              <a:rPr lang="en-NZ" sz="2000" dirty="0"/>
              <a:t>promote greater reliability and operational efficiency.  </a:t>
            </a:r>
            <a:endParaRPr lang="en-N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 smtClean="0"/>
              <a:t>No impact from VUoSA </a:t>
            </a:r>
            <a:r>
              <a:rPr lang="en-NZ" sz="2000" dirty="0"/>
              <a:t>on barriers to entry for small retailers.  </a:t>
            </a:r>
            <a:endParaRPr lang="en-N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 smtClean="0"/>
              <a:t>Enforcing </a:t>
            </a:r>
            <a:r>
              <a:rPr lang="en-NZ" sz="2000" dirty="0"/>
              <a:t>a model would remove the ability for other parties to do what Vector </a:t>
            </a:r>
            <a:r>
              <a:rPr lang="en-NZ" sz="2000" dirty="0" smtClean="0"/>
              <a:t>and retailers have done.   I.e. innovation and cooperation between </a:t>
            </a:r>
            <a:r>
              <a:rPr lang="en-NZ" sz="2000" dirty="0"/>
              <a:t>retailers and distributors.  </a:t>
            </a:r>
            <a:endParaRPr lang="en-N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 smtClean="0"/>
              <a:t>Mandating </a:t>
            </a:r>
            <a:r>
              <a:rPr lang="en-NZ" sz="2000" dirty="0"/>
              <a:t>would be the least preferable option </a:t>
            </a:r>
            <a:r>
              <a:rPr lang="en-NZ" sz="2000" dirty="0" smtClean="0"/>
              <a:t>for change now and </a:t>
            </a:r>
            <a:r>
              <a:rPr lang="en-NZ" sz="2000" dirty="0"/>
              <a:t>would contradict several of the Authority’s own </a:t>
            </a:r>
            <a:r>
              <a:rPr lang="en-AU" sz="2000" dirty="0"/>
              <a:t>Code amendment </a:t>
            </a:r>
            <a:r>
              <a:rPr lang="en-AU" sz="2000" dirty="0" smtClean="0"/>
              <a:t>principles.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 smtClean="0"/>
              <a:t>The </a:t>
            </a:r>
            <a:r>
              <a:rPr lang="en-NZ" sz="2000" dirty="0"/>
              <a:t>UoSAs may well converge as the distributors and retailers ‘cherry pick’ the best attributes from the various negotiated UoSAs. </a:t>
            </a:r>
          </a:p>
          <a:p>
            <a:endParaRPr lang="en-NZ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29F99-31B2-48FE-B4D4-DBFDC64EEF7B}" type="slidenum">
              <a:rPr lang="en-NZ" smtClean="0"/>
              <a:pPr/>
              <a:t>4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83307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VUoSA v MUoSA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800" y="1753350"/>
            <a:ext cx="8082000" cy="307582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/>
              <a:t>Conducted a thorough clause by clause comparison of the 2 </a:t>
            </a:r>
            <a:r>
              <a:rPr lang="en-AU" sz="2000" dirty="0" err="1" smtClean="0"/>
              <a:t>UoSAs</a:t>
            </a:r>
            <a:r>
              <a:rPr lang="en-AU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/>
              <a:t>Step 1 Assessed whether each variation was material or not for each of the statutory objective limbs and whether variations were relevant.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/>
              <a:t>Step 2 Further assessed each of the material variations identified in step 1 for:</a:t>
            </a:r>
          </a:p>
          <a:p>
            <a:pPr marL="701675" lvl="1" indent="-342900">
              <a:buFont typeface="Courier New" panose="02070309020205020404" pitchFamily="49" charset="0"/>
              <a:buChar char="o"/>
            </a:pPr>
            <a:r>
              <a:rPr lang="en-AU" sz="2000" dirty="0" smtClean="0"/>
              <a:t>Impact on promoting competition</a:t>
            </a:r>
          </a:p>
          <a:p>
            <a:pPr marL="701675" lvl="1" indent="-342900">
              <a:buFont typeface="Courier New" panose="02070309020205020404" pitchFamily="49" charset="0"/>
              <a:buChar char="o"/>
            </a:pPr>
            <a:r>
              <a:rPr lang="en-AU" sz="2000" dirty="0"/>
              <a:t>Impact on promoting </a:t>
            </a:r>
            <a:r>
              <a:rPr lang="en-AU" sz="2000" dirty="0" smtClean="0"/>
              <a:t>reliability</a:t>
            </a:r>
            <a:endParaRPr lang="en-AU" sz="2000" dirty="0"/>
          </a:p>
          <a:p>
            <a:pPr marL="701675" lvl="1" indent="-342900">
              <a:buFont typeface="Courier New" panose="02070309020205020404" pitchFamily="49" charset="0"/>
              <a:buChar char="o"/>
            </a:pPr>
            <a:r>
              <a:rPr lang="en-AU" sz="2000" dirty="0"/>
              <a:t>Impact on promoting </a:t>
            </a:r>
            <a:r>
              <a:rPr lang="en-AU" sz="2000" dirty="0" smtClean="0"/>
              <a:t>efficient operations.</a:t>
            </a:r>
            <a:endParaRPr lang="en-A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29F99-31B2-48FE-B4D4-DBFDC64EEF7B}" type="slidenum">
              <a:rPr lang="en-NZ" smtClean="0"/>
              <a:pPr/>
              <a:t>5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12957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AU" sz="3600" dirty="0" smtClean="0">
                <a:latin typeface="+mn-lt"/>
              </a:rPr>
              <a:t>Impact on promoting competition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 smtClean="0"/>
              <a:t>VUoSA does not have any impact on the ability of retailer to enter or expand.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 smtClean="0"/>
              <a:t>Requirement for the retailer to cover cost of communicating the first notification for a Planned services Interruption to Consumers is offset by Vectors intention  to assume this as part of its transition from conveyance to interposed model.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 smtClean="0"/>
              <a:t>Vector provide a per event liability cap and annual aggregate liability cap wit the latter proportionate to the number of ICPs so the aggregate liability for retailers &lt;5% falls.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 smtClean="0"/>
              <a:t>VUoSA provides provision of load control by parties other than </a:t>
            </a:r>
            <a:r>
              <a:rPr lang="en-NZ" sz="2000" dirty="0" smtClean="0"/>
              <a:t>retailer </a:t>
            </a:r>
            <a:r>
              <a:rPr lang="en-NZ" sz="2000" dirty="0" smtClean="0"/>
              <a:t>or distributor.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/>
              <a:t>Provides </a:t>
            </a:r>
            <a:r>
              <a:rPr lang="en-AU" sz="2000" dirty="0"/>
              <a:t>an option of giving the </a:t>
            </a:r>
            <a:r>
              <a:rPr lang="en-AU" sz="2000" dirty="0" smtClean="0"/>
              <a:t>retailer </a:t>
            </a:r>
            <a:r>
              <a:rPr lang="en-AU" sz="2000" dirty="0"/>
              <a:t>a chance to trade its way out of financial trouble rather than terminating the </a:t>
            </a:r>
            <a:r>
              <a:rPr lang="en-AU" sz="2000" dirty="0" smtClean="0"/>
              <a:t>agreement.</a:t>
            </a:r>
            <a:endParaRPr lang="en-NZ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29F99-31B2-48FE-B4D4-DBFDC64EEF7B}" type="slidenum">
              <a:rPr lang="en-NZ" smtClean="0"/>
              <a:pPr/>
              <a:t>6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24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AU" sz="3600" dirty="0" smtClean="0">
                <a:latin typeface="+mn-lt"/>
              </a:rPr>
              <a:t>Impact on promoting reliability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 smtClean="0"/>
              <a:t>Significant emphasis on ensuring continued security and reliability of the network (12 variations).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 smtClean="0"/>
              <a:t>None </a:t>
            </a:r>
            <a:r>
              <a:rPr lang="en-NZ" sz="2000" dirty="0" smtClean="0"/>
              <a:t>of the related provisions had any detrimental impact on retail competition.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 smtClean="0"/>
              <a:t>Same definition of GEIP as MUoSA. More explicit reference to GEIP in a number of clauses.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 smtClean="0"/>
              <a:t>Improved reliability w.r.t. load control: will facilitate third party provision in a manner that doesn’t interfere or damage load control systems and allows distributor to fulfil performance obligations.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 smtClean="0"/>
              <a:t>Clause 6.10 allows the distributor to obtain information from the retailers about consumer demand and energy to assist network planning (distributor will pay any costs).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 smtClean="0"/>
              <a:t>Distributor can take action to enhance system and network  security.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29F99-31B2-48FE-B4D4-DBFDC64EEF7B}" type="slidenum">
              <a:rPr lang="en-NZ" smtClean="0"/>
              <a:pPr/>
              <a:t>7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06620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00" y="223200"/>
            <a:ext cx="8279100" cy="1060351"/>
          </a:xfrm>
        </p:spPr>
        <p:txBody>
          <a:bodyPr/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AU" sz="3600" dirty="0" smtClean="0">
                <a:latin typeface="+mn-lt"/>
              </a:rPr>
              <a:t>Impact on promoting efficient operations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800" y="1543799"/>
            <a:ext cx="8082000" cy="503797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 smtClean="0"/>
              <a:t>Many of the variations are aimed at improving the workability of the agreement.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 smtClean="0"/>
              <a:t>Identified improvements to the MUoSA, adding new processes and responding to issues that have superseded the original MUoSA.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 smtClean="0"/>
              <a:t>Of note Vector is switching Auckland network from conveyance to interposed to the benefit of retailers: billing and payment processes and operational  matters.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 smtClean="0"/>
              <a:t>Provision of embedded networks not included on the </a:t>
            </a:r>
            <a:r>
              <a:rPr lang="en-NZ" sz="2000" dirty="0" smtClean="0"/>
              <a:t>MUoSA </a:t>
            </a:r>
            <a:r>
              <a:rPr lang="en-NZ" sz="2000" dirty="0" smtClean="0"/>
              <a:t>are added to the VUoSA.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 smtClean="0"/>
              <a:t>Clarification around load control improves operational efficiency.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 smtClean="0"/>
              <a:t>Performance reports would only be published if requested by the retailer thereby reducing costs.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 smtClean="0"/>
              <a:t>VUoSA allows 15 day (vs 5 days in the MUoSA) to satisfy the requirement to increase or decrease the value of security or change the type of security. </a:t>
            </a:r>
            <a:endParaRPr lang="en-NZ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29F99-31B2-48FE-B4D4-DBFDC64EEF7B}" type="slidenum">
              <a:rPr lang="en-NZ" smtClean="0"/>
              <a:pPr/>
              <a:t>8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31658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29F99-31B2-48FE-B4D4-DBFDC64EEF7B}" type="slidenum">
              <a:rPr lang="en-NZ" smtClean="0"/>
              <a:pPr/>
              <a:t>9</a:t>
            </a:fld>
            <a:endParaRPr lang="en-NZ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916246"/>
              </p:ext>
            </p:extLst>
          </p:nvPr>
        </p:nvGraphicFramePr>
        <p:xfrm>
          <a:off x="304800" y="1714496"/>
          <a:ext cx="8467725" cy="400350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114800"/>
                <a:gridCol w="4352925"/>
              </a:tblGrid>
              <a:tr h="287707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Potential barrier to entry (BTE)</a:t>
                      </a:r>
                      <a:endParaRPr lang="en-NZ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46" marR="41646" marT="43574" marB="54757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VUoSA v MUoSA</a:t>
                      </a:r>
                      <a:endParaRPr lang="en-NZ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46" marR="41646" marT="43574" marB="54757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27549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challenge of obtaining competitive wholesale market cover. </a:t>
                      </a:r>
                      <a:endParaRPr lang="en-NZ" sz="11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646" marR="41646" marT="43574" marB="43574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No impact on BTE</a:t>
                      </a:r>
                      <a:endParaRPr lang="en-NZ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46" marR="41646" marT="43574" marB="43574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549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Transmission constraints.</a:t>
                      </a:r>
                      <a:endParaRPr lang="en-NZ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46" marR="41646" marT="43574" marB="43574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No impact on BTE</a:t>
                      </a:r>
                      <a:endParaRPr lang="en-NZ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46" marR="41646" marT="43574" marB="43574">
                    <a:noFill/>
                  </a:tcPr>
                </a:tc>
              </a:tr>
              <a:tr h="27549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complexity of nodal pricing.</a:t>
                      </a:r>
                      <a:endParaRPr lang="en-NZ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46" marR="41646" marT="43574" marB="43574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Doesn’t qualify as BTE</a:t>
                      </a:r>
                      <a:endParaRPr lang="en-NZ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46" marR="41646" marT="43574" marB="43574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504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Market prudential requirements.</a:t>
                      </a:r>
                      <a:endParaRPr lang="en-NZ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46" marR="41646" marT="43574" marB="43574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No impact on BTE</a:t>
                      </a:r>
                      <a:endParaRPr lang="en-NZ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46" marR="41646" marT="43574" marB="43574">
                    <a:noFill/>
                  </a:tcPr>
                </a:tc>
              </a:tr>
              <a:tr h="315956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Network credit support.</a:t>
                      </a:r>
                      <a:endParaRPr lang="en-NZ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46" marR="41646" marT="43574" marB="43574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No impact on BTE</a:t>
                      </a:r>
                      <a:endParaRPr lang="en-NZ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46" marR="41646" marT="43574" marB="43574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549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 Fixed Charge Tariff Regulations.</a:t>
                      </a:r>
                      <a:endParaRPr lang="en-NZ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46" marR="41646" marT="43574" marB="43574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No impact on BTE</a:t>
                      </a:r>
                      <a:endParaRPr lang="en-NZ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46" marR="41646" marT="43574" marB="43574">
                    <a:noFill/>
                  </a:tcPr>
                </a:tc>
              </a:tr>
              <a:tr h="27549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Standardisation of lines tariffs.</a:t>
                      </a:r>
                      <a:endParaRPr lang="en-NZ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46" marR="41646" marT="43574" marB="43574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Maybe a transaction cost but not a BTE. VUoSA no impact.</a:t>
                      </a:r>
                      <a:endParaRPr lang="en-NZ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46" marR="41646" marT="43574" marB="43574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5106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Standardisation of data format and file transfer protocols.</a:t>
                      </a:r>
                      <a:endParaRPr lang="en-NZ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46" marR="41646" marT="43574" marB="43574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Maybe a transaction cost but not a BTE</a:t>
                      </a:r>
                      <a:endParaRPr lang="en-NZ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46" marR="41646" marT="43574" marB="43574"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Standardisation of UoSAs.</a:t>
                      </a:r>
                      <a:endParaRPr lang="en-NZ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46" marR="41646" marT="43574" marB="43574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VUoSA or lack of standardisation do not meet the definition of a BTE. Not clear how much it is a transaction cost.</a:t>
                      </a:r>
                      <a:endParaRPr lang="en-NZ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46" marR="41646" marT="43574" marB="43574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Significantly different UoSAs in each network area.</a:t>
                      </a:r>
                      <a:endParaRPr lang="en-NZ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46" marR="41646" marT="43574" marB="43574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Maybe a transaction cost but not a BTE. The problem is the 29 lines companies and it is not clear that undoing Vector’s work by mandating the MUoSA is the solution that matches the problem</a:t>
                      </a:r>
                      <a:endParaRPr lang="en-NZ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46" marR="41646" marT="43574" marB="43574">
                    <a:noFill/>
                  </a:tcPr>
                </a:tc>
              </a:tr>
              <a:tr h="2754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Credit risk</a:t>
                      </a:r>
                      <a:endParaRPr lang="en-NZ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46" marR="41646" marT="43574" marB="43574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Maybe a transaction cost but not a BTE</a:t>
                      </a:r>
                      <a:endParaRPr lang="en-NZ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46" marR="41646" marT="43574" marB="43574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653388" y="6023491"/>
            <a:ext cx="1709187" cy="36933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NZ" sz="900" dirty="0" smtClean="0"/>
              <a:t>Please refer to our report for exact wording  and meaning</a:t>
            </a:r>
            <a:endParaRPr lang="en-NZ" sz="9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2000" y="223200"/>
            <a:ext cx="8081398" cy="1060351"/>
          </a:xfrm>
        </p:spPr>
        <p:txBody>
          <a:bodyPr/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AU" sz="3600" dirty="0" smtClean="0">
                <a:latin typeface="+mn-lt"/>
              </a:rPr>
              <a:t>Barriers to entry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47198167"/>
      </p:ext>
    </p:extLst>
  </p:cSld>
  <p:clrMapOvr>
    <a:masterClrMapping/>
  </p:clrMapOvr>
</p:sld>
</file>

<file path=ppt/theme/theme1.xml><?xml version="1.0" encoding="utf-8"?>
<a:theme xmlns:a="http://schemas.openxmlformats.org/drawingml/2006/main" name="Sapere Economic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aper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Sapere Economics</Template>
  <TotalTime>564</TotalTime>
  <Words>1335</Words>
  <Application>Microsoft Office PowerPoint</Application>
  <PresentationFormat>On-screen Show (4:3)</PresentationFormat>
  <Paragraphs>140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Sapere Economics</vt:lpstr>
      <vt:lpstr>Economic analysis of variations between the VUoSA and the MUoSA</vt:lpstr>
      <vt:lpstr>Brief</vt:lpstr>
      <vt:lpstr>Current situation</vt:lpstr>
      <vt:lpstr>Findings</vt:lpstr>
      <vt:lpstr>VUoSA v MUoSA</vt:lpstr>
      <vt:lpstr>Impact on promoting competition</vt:lpstr>
      <vt:lpstr>Impact on promoting reliability</vt:lpstr>
      <vt:lpstr>Impact on promoting efficient operations</vt:lpstr>
      <vt:lpstr>Barriers to entry</vt:lpstr>
      <vt:lpstr>A qualitative cost benefit analysis of mandating the MUoSA versus allowing the VUoSA </vt:lpstr>
      <vt:lpstr>PowerPoint Presentation</vt:lpstr>
      <vt:lpstr>Assessment of a mandated MUoSA</vt:lpstr>
    </vt:vector>
  </TitlesOfParts>
  <Company>Sapere Research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analysis of variations between the VUoSA and the MUoSA</dc:title>
  <dc:creator>tstevenson</dc:creator>
  <cp:keywords>Release date 27 Sept 2013</cp:keywords>
  <dc:description>Template designed for: Sapere Forensic
by PCS Computer Training Limited
Ph: +64 4 801 7001 or 0274 411 150</dc:description>
  <cp:lastModifiedBy>tstevenson</cp:lastModifiedBy>
  <cp:revision>10</cp:revision>
  <dcterms:created xsi:type="dcterms:W3CDTF">2014-03-13T01:50:41Z</dcterms:created>
  <dcterms:modified xsi:type="dcterms:W3CDTF">2014-03-31T17:25:19Z</dcterms:modified>
  <cp:category>2010 Version</cp:category>
</cp:coreProperties>
</file>